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83" r:id="rId5"/>
    <p:sldId id="259" r:id="rId6"/>
    <p:sldId id="282" r:id="rId7"/>
    <p:sldId id="284" r:id="rId8"/>
    <p:sldId id="260" r:id="rId9"/>
    <p:sldId id="285" r:id="rId10"/>
    <p:sldId id="261" r:id="rId11"/>
    <p:sldId id="286" r:id="rId12"/>
    <p:sldId id="287" r:id="rId13"/>
    <p:sldId id="262" r:id="rId14"/>
    <p:sldId id="288" r:id="rId15"/>
    <p:sldId id="290" r:id="rId16"/>
    <p:sldId id="289" r:id="rId17"/>
    <p:sldId id="264" r:id="rId18"/>
    <p:sldId id="267" r:id="rId19"/>
    <p:sldId id="268" r:id="rId20"/>
    <p:sldId id="269" r:id="rId21"/>
    <p:sldId id="302" r:id="rId22"/>
    <p:sldId id="270" r:id="rId23"/>
    <p:sldId id="271" r:id="rId24"/>
    <p:sldId id="272" r:id="rId25"/>
    <p:sldId id="273" r:id="rId26"/>
    <p:sldId id="274" r:id="rId27"/>
    <p:sldId id="275" r:id="rId28"/>
    <p:sldId id="277" r:id="rId29"/>
    <p:sldId id="301" r:id="rId30"/>
    <p:sldId id="278" r:id="rId31"/>
    <p:sldId id="279" r:id="rId32"/>
    <p:sldId id="291" r:id="rId33"/>
    <p:sldId id="280" r:id="rId34"/>
    <p:sldId id="293" r:id="rId35"/>
    <p:sldId id="292" r:id="rId36"/>
    <p:sldId id="295" r:id="rId37"/>
    <p:sldId id="294" r:id="rId38"/>
    <p:sldId id="296" r:id="rId39"/>
    <p:sldId id="297" r:id="rId40"/>
    <p:sldId id="298" r:id="rId41"/>
    <p:sldId id="299" r:id="rId42"/>
    <p:sldId id="300" r:id="rId43"/>
    <p:sldId id="281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4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66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1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25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37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6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7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63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85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8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50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D0F5-F740-4372-91CB-3D05AEAB6893}" type="datetimeFigureOut">
              <a:rPr lang="pt-BR" smtClean="0"/>
              <a:t>28/09/2013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2034E-EFF2-4A26-BEAA-42A0935742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0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phinx-doc.org/rest.html#rst-prim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mailto:henriquep@unifra.b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DevOps</a:t>
            </a:r>
            <a:r>
              <a:rPr lang="pt-BR" dirty="0" smtClean="0"/>
              <a:t> com Python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Henrique Gabriel </a:t>
            </a:r>
            <a:r>
              <a:rPr lang="pt-BR" dirty="0" err="1" smtClean="0"/>
              <a:t>Gularte</a:t>
            </a:r>
            <a:r>
              <a:rPr lang="pt-BR" dirty="0" smtClean="0"/>
              <a:t> Pereira</a:t>
            </a:r>
          </a:p>
          <a:p>
            <a:r>
              <a:rPr lang="pt-BR" dirty="0" smtClean="0"/>
              <a:t>henriquep@unifra.br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8504"/>
            <a:ext cx="3501455" cy="1600200"/>
          </a:xfrm>
          <a:prstGeom prst="rect">
            <a:avLst/>
          </a:prstGeom>
        </p:spPr>
      </p:pic>
      <p:pic>
        <p:nvPicPr>
          <p:cNvPr id="2050" name="Picture 2" descr="http://www.inf.unifra.br/sfd/images/sticker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77" y="370224"/>
            <a:ext cx="4762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3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Documentação - </a:t>
            </a:r>
            <a:r>
              <a:rPr lang="pt-BR" dirty="0" err="1" smtClean="0"/>
              <a:t>Sphinx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Geração automatizada</a:t>
            </a:r>
          </a:p>
          <a:p>
            <a:pPr lvl="1"/>
            <a:r>
              <a:rPr lang="pt-BR" dirty="0" smtClean="0"/>
              <a:t>Introspecção de Código</a:t>
            </a:r>
          </a:p>
          <a:p>
            <a:r>
              <a:rPr lang="pt-BR" dirty="0" smtClean="0"/>
              <a:t>Desenvolvida em/para Python</a:t>
            </a:r>
          </a:p>
          <a:p>
            <a:pPr lvl="1"/>
            <a:r>
              <a:rPr lang="pt-BR" dirty="0" smtClean="0"/>
              <a:t>C</a:t>
            </a:r>
          </a:p>
          <a:p>
            <a:pPr lvl="1"/>
            <a:r>
              <a:rPr lang="pt-BR" dirty="0" smtClean="0"/>
              <a:t>C++</a:t>
            </a:r>
          </a:p>
          <a:p>
            <a:pPr lvl="1"/>
            <a:endParaRPr lang="pt-BR" dirty="0"/>
          </a:p>
          <a:p>
            <a:r>
              <a:rPr lang="pt-BR" dirty="0" smtClean="0"/>
              <a:t>sphinx-doc.org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8194" name="Picture 2" descr="SPHI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32" y="1825625"/>
            <a:ext cx="4407568" cy="8476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09157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- Funcionalidades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Múltiplos modelos de output</a:t>
            </a:r>
          </a:p>
          <a:p>
            <a:pPr lvl="1"/>
            <a:r>
              <a:rPr lang="pt-BR" dirty="0" smtClean="0"/>
              <a:t>HTML, </a:t>
            </a:r>
            <a:r>
              <a:rPr lang="pt-BR" dirty="0" err="1" smtClean="0"/>
              <a:t>LaTeX</a:t>
            </a:r>
            <a:r>
              <a:rPr lang="pt-BR" dirty="0" smtClean="0"/>
              <a:t>, Formato de Manual, Texto plano</a:t>
            </a:r>
          </a:p>
          <a:p>
            <a:r>
              <a:rPr lang="pt-BR" dirty="0" smtClean="0"/>
              <a:t>Cross-</a:t>
            </a:r>
            <a:r>
              <a:rPr lang="pt-BR" dirty="0" err="1" smtClean="0"/>
              <a:t>Referenciação</a:t>
            </a:r>
            <a:r>
              <a:rPr lang="pt-BR" dirty="0" smtClean="0"/>
              <a:t> ativa</a:t>
            </a:r>
            <a:endParaRPr lang="pt-BR" dirty="0"/>
          </a:p>
          <a:p>
            <a:r>
              <a:rPr lang="pt-BR" dirty="0" smtClean="0"/>
              <a:t>Estrutura Hierárquica</a:t>
            </a:r>
          </a:p>
          <a:p>
            <a:r>
              <a:rPr lang="pt-BR" dirty="0" smtClean="0"/>
              <a:t>Coloração de código</a:t>
            </a:r>
          </a:p>
          <a:p>
            <a:r>
              <a:rPr lang="pt-BR" dirty="0" smtClean="0"/>
              <a:t>Extensões</a:t>
            </a:r>
          </a:p>
          <a:p>
            <a:r>
              <a:rPr lang="pt-BR" dirty="0" err="1" smtClean="0"/>
              <a:t>Customizável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2460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- Escrevendo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ReST</a:t>
            </a:r>
            <a:endParaRPr lang="pt-BR" dirty="0" smtClean="0"/>
          </a:p>
          <a:p>
            <a:pPr lvl="1"/>
            <a:r>
              <a:rPr lang="pt-BR" dirty="0" smtClean="0">
                <a:hlinkClick r:id="rId2"/>
              </a:rPr>
              <a:t>http://sphinx-doc.org/rest.html#rst-primer</a:t>
            </a:r>
            <a:endParaRPr lang="pt-BR" dirty="0" smtClean="0"/>
          </a:p>
          <a:p>
            <a:r>
              <a:rPr lang="pt-BR" dirty="0" smtClean="0"/>
              <a:t>Comentários no código</a:t>
            </a:r>
          </a:p>
          <a:p>
            <a:pPr lvl="1"/>
            <a:r>
              <a:rPr lang="pt-BR" dirty="0" smtClean="0"/>
              <a:t>Tipo </a:t>
            </a:r>
            <a:r>
              <a:rPr lang="pt-BR" dirty="0" err="1" smtClean="0"/>
              <a:t>Javadoc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35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– Exemplos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docs.python.org</a:t>
            </a:r>
          </a:p>
          <a:p>
            <a:r>
              <a:rPr lang="pt-BR" dirty="0" smtClean="0"/>
              <a:t>docs.djangoproject.com</a:t>
            </a:r>
          </a:p>
          <a:p>
            <a:r>
              <a:rPr lang="pt-BR" dirty="0" smtClean="0"/>
              <a:t>jinja.pocoo.org/</a:t>
            </a:r>
            <a:r>
              <a:rPr lang="pt-BR" dirty="0" err="1" smtClean="0"/>
              <a:t>docs</a:t>
            </a:r>
            <a:endParaRPr lang="pt-BR" dirty="0" smtClean="0"/>
          </a:p>
          <a:p>
            <a:r>
              <a:rPr lang="pt-BR" dirty="0" smtClean="0"/>
              <a:t>Readthedocs.org</a:t>
            </a:r>
          </a:p>
          <a:p>
            <a:r>
              <a:rPr lang="pt-BR" dirty="0" smtClean="0"/>
              <a:t>write-the-docs.readthedocs.org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47" y="1825625"/>
            <a:ext cx="4301753" cy="46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8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– Exemplos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docs.python.org</a:t>
            </a:r>
          </a:p>
          <a:p>
            <a:r>
              <a:rPr lang="pt-BR" dirty="0" smtClean="0"/>
              <a:t>docs.djangoproject.com</a:t>
            </a:r>
          </a:p>
          <a:p>
            <a:r>
              <a:rPr lang="pt-BR" dirty="0" smtClean="0"/>
              <a:t>jinja.pocoo.org/</a:t>
            </a:r>
            <a:r>
              <a:rPr lang="pt-BR" dirty="0" err="1" smtClean="0"/>
              <a:t>docs</a:t>
            </a:r>
            <a:endParaRPr lang="pt-BR" dirty="0" smtClean="0"/>
          </a:p>
          <a:p>
            <a:r>
              <a:rPr lang="pt-BR" dirty="0" smtClean="0"/>
              <a:t>Readthedocs.org</a:t>
            </a:r>
          </a:p>
          <a:p>
            <a:r>
              <a:rPr lang="pt-BR" dirty="0" smtClean="0"/>
              <a:t>write-the-docs.readthedocs.org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47" y="1825625"/>
            <a:ext cx="4301753" cy="46602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44" y="1825625"/>
            <a:ext cx="4251158" cy="4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– Exemplos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docs.python.org</a:t>
            </a:r>
          </a:p>
          <a:p>
            <a:r>
              <a:rPr lang="pt-BR" dirty="0" smtClean="0"/>
              <a:t>docs.djangoproject.com</a:t>
            </a:r>
          </a:p>
          <a:p>
            <a:r>
              <a:rPr lang="pt-BR" dirty="0" smtClean="0"/>
              <a:t>jinja.pocoo.org/</a:t>
            </a:r>
            <a:r>
              <a:rPr lang="pt-BR" dirty="0" err="1" smtClean="0"/>
              <a:t>docs</a:t>
            </a:r>
            <a:endParaRPr lang="pt-BR" dirty="0" smtClean="0"/>
          </a:p>
          <a:p>
            <a:r>
              <a:rPr lang="pt-BR" dirty="0" smtClean="0"/>
              <a:t>Readthedocs.org</a:t>
            </a:r>
          </a:p>
          <a:p>
            <a:r>
              <a:rPr lang="pt-BR" dirty="0" smtClean="0"/>
              <a:t>write-the-docs.readthedocs.org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47" y="1825625"/>
            <a:ext cx="4301753" cy="46602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46" y="1825625"/>
            <a:ext cx="4301753" cy="46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8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Sphinx</a:t>
            </a:r>
            <a:r>
              <a:rPr lang="pt-BR" dirty="0" smtClean="0"/>
              <a:t> – Exemplos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docs.python.org</a:t>
            </a:r>
          </a:p>
          <a:p>
            <a:r>
              <a:rPr lang="pt-BR" dirty="0" smtClean="0"/>
              <a:t>docs.djangoproject.com</a:t>
            </a:r>
          </a:p>
          <a:p>
            <a:r>
              <a:rPr lang="pt-BR" dirty="0" smtClean="0"/>
              <a:t>jinja.pocoo.org/</a:t>
            </a:r>
            <a:r>
              <a:rPr lang="pt-BR" dirty="0" err="1" smtClean="0"/>
              <a:t>docs</a:t>
            </a:r>
            <a:endParaRPr lang="pt-BR" dirty="0" smtClean="0"/>
          </a:p>
          <a:p>
            <a:r>
              <a:rPr lang="pt-BR" dirty="0" smtClean="0"/>
              <a:t>Readthedocs.org</a:t>
            </a:r>
          </a:p>
          <a:p>
            <a:r>
              <a:rPr lang="pt-BR" dirty="0" smtClean="0"/>
              <a:t>write-the-docs.readthedocs.org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47" y="1825625"/>
            <a:ext cx="4301753" cy="46602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47" y="1825625"/>
            <a:ext cx="4362118" cy="4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Integração Contínua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Disciplina da Engenharia de Software</a:t>
            </a:r>
          </a:p>
          <a:p>
            <a:pPr lvl="1"/>
            <a:r>
              <a:rPr lang="pt-BR" dirty="0" err="1" smtClean="0"/>
              <a:t>eXtreme</a:t>
            </a:r>
            <a:r>
              <a:rPr lang="pt-BR" dirty="0" smtClean="0"/>
              <a:t> </a:t>
            </a:r>
            <a:r>
              <a:rPr lang="pt-BR" dirty="0" err="1" smtClean="0"/>
              <a:t>Programming</a:t>
            </a:r>
            <a:r>
              <a:rPr lang="pt-BR" dirty="0" smtClean="0"/>
              <a:t> (XP)</a:t>
            </a:r>
          </a:p>
          <a:p>
            <a:pPr lvl="2"/>
            <a:r>
              <a:rPr lang="pt-BR" dirty="0" smtClean="0"/>
              <a:t>TDD</a:t>
            </a:r>
          </a:p>
          <a:p>
            <a:r>
              <a:rPr lang="pt-BR" dirty="0" smtClean="0"/>
              <a:t>Prevenir problemas de integração</a:t>
            </a:r>
          </a:p>
          <a:p>
            <a:pPr lvl="1"/>
            <a:r>
              <a:rPr lang="pt-BR" dirty="0" smtClean="0"/>
              <a:t>Testes automatizados</a:t>
            </a:r>
            <a:endParaRPr lang="pt-BR" dirty="0"/>
          </a:p>
        </p:txBody>
      </p:sp>
      <p:pic>
        <p:nvPicPr>
          <p:cNvPr id="10242" name="Picture 2" descr="http://d2rbedwdba7p8y.cloudfront.net/imagens/Reme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03" y="1690688"/>
            <a:ext cx="3879397" cy="25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4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BuildBot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Integração Contínua</a:t>
            </a:r>
          </a:p>
          <a:p>
            <a:r>
              <a:rPr lang="pt-BR" dirty="0" err="1" smtClean="0"/>
              <a:t>Deploy</a:t>
            </a:r>
            <a:r>
              <a:rPr lang="pt-BR" dirty="0" smtClean="0"/>
              <a:t> Contínuo</a:t>
            </a:r>
          </a:p>
          <a:p>
            <a:r>
              <a:rPr lang="pt-BR" dirty="0" smtClean="0"/>
              <a:t>Gestão de Entrega</a:t>
            </a:r>
          </a:p>
          <a:p>
            <a:endParaRPr lang="pt-BR" dirty="0"/>
          </a:p>
          <a:p>
            <a:r>
              <a:rPr lang="pt-BR" dirty="0" smtClean="0"/>
              <a:t>buildbot.net</a:t>
            </a:r>
            <a:endParaRPr lang="pt-BR" dirty="0"/>
          </a:p>
        </p:txBody>
      </p:sp>
      <p:pic>
        <p:nvPicPr>
          <p:cNvPr id="12296" name="Picture 8" descr="http://docs.buildbot.net/current/_static/header-text-transpa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28" y="1825625"/>
            <a:ext cx="459497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35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BuildBot</a:t>
            </a:r>
            <a:endParaRPr lang="pt-BR" dirty="0"/>
          </a:p>
        </p:txBody>
      </p:sp>
      <p:pic>
        <p:nvPicPr>
          <p:cNvPr id="11266" name="Picture 2" descr="http://buildbot.net/img/overvi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22" y="2007643"/>
            <a:ext cx="8355555" cy="39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42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Henrique G. G. Pereira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Mestre em Computação pela UFSM</a:t>
            </a:r>
          </a:p>
          <a:p>
            <a:r>
              <a:rPr lang="pt-BR" dirty="0" smtClean="0"/>
              <a:t>Bacharel em SI pela UNIFRA</a:t>
            </a:r>
          </a:p>
          <a:p>
            <a:endParaRPr lang="pt-BR" dirty="0"/>
          </a:p>
          <a:p>
            <a:r>
              <a:rPr lang="pt-BR" dirty="0" smtClean="0"/>
              <a:t>Professor @ UNIFRA</a:t>
            </a:r>
          </a:p>
          <a:p>
            <a:r>
              <a:rPr lang="pt-BR" dirty="0" smtClean="0"/>
              <a:t>Analista de TI @ UFSM</a:t>
            </a:r>
          </a:p>
          <a:p>
            <a:endParaRPr lang="pt-BR" dirty="0"/>
          </a:p>
          <a:p>
            <a:r>
              <a:rPr lang="pt-BR" dirty="0" smtClean="0"/>
              <a:t>Desenvolvedor Python ~ 6 anos</a:t>
            </a:r>
          </a:p>
          <a:p>
            <a:endParaRPr lang="pt-BR" dirty="0"/>
          </a:p>
        </p:txBody>
      </p:sp>
      <p:pic>
        <p:nvPicPr>
          <p:cNvPr id="14338" name="Picture 2" descr="http://qph.is.quoracdn.net/main-thumb-9551956-200-hMNNa3cmkONukeqXNDrgpor04ggku3P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1825625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34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BuildBot</a:t>
            </a:r>
            <a:r>
              <a:rPr lang="pt-BR" dirty="0" smtClean="0"/>
              <a:t> – Quem usa?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Chromium</a:t>
            </a:r>
            <a:endParaRPr lang="pt-BR" dirty="0" smtClean="0"/>
          </a:p>
          <a:p>
            <a:r>
              <a:rPr lang="pt-BR" dirty="0" err="1" smtClean="0"/>
              <a:t>Webkit</a:t>
            </a:r>
            <a:endParaRPr lang="pt-BR" dirty="0" smtClean="0"/>
          </a:p>
          <a:p>
            <a:r>
              <a:rPr lang="pt-BR" dirty="0" smtClean="0"/>
              <a:t>Firefox</a:t>
            </a:r>
          </a:p>
          <a:p>
            <a:r>
              <a:rPr lang="pt-BR" dirty="0" smtClean="0"/>
              <a:t>Python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59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a77db9aa-a-7b23c8ea-s-sites.googlegroups.com/a/chromium.org/dev/developers/testing/chromium-build-infrastructure/tour-of-the-chromium-buildbot/waterfall.png?attachauth=ANoY7coS_mMCeTcVkfQVNR7SGkKn9v4OQQESz86Km1AmFOTfWfhiUA0Tj_zBWnekQgeDSMrn7jPQmrzVtRaxDYBYWbTQt1_fp8I25BcZ8Js8DI8sDa7tkg2h8Msi5WxzWu5UhM5ogJ-2Lr0zZZsaIpRzvA1o0AXQ2AlKQ9W9p2xBmC7Zdo5AB8u7wsUCCQ_5OBDoyDzDxQT9nY9nErjvuR1gIxpf7yLMSbLm0MKkB0L9SdV07fJTiunuNejtNi2NnIw45Q6EvUVAzXAuADWYqlXgxNjxHbLAGOXKTqvwTIKHzAMpC3Zjcrjui7Y1mZ0g2SO18rxrlC0F&amp;attredirects=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887200" cy="97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75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 de Servidores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Disciplina de Infraestrutura</a:t>
            </a:r>
          </a:p>
          <a:p>
            <a:pPr lvl="1"/>
            <a:r>
              <a:rPr lang="pt-BR" dirty="0" smtClean="0"/>
              <a:t>Necessário para qualquer organização</a:t>
            </a:r>
          </a:p>
          <a:p>
            <a:r>
              <a:rPr lang="pt-BR" dirty="0" smtClean="0"/>
              <a:t>Gerenciamento de Servidores</a:t>
            </a:r>
          </a:p>
          <a:p>
            <a:pPr lvl="1"/>
            <a:r>
              <a:rPr lang="pt-BR" dirty="0" smtClean="0"/>
              <a:t>Escolha de pacotes</a:t>
            </a:r>
          </a:p>
          <a:p>
            <a:pPr lvl="1"/>
            <a:r>
              <a:rPr lang="pt-BR" dirty="0" smtClean="0"/>
              <a:t>Configuração de rede</a:t>
            </a:r>
          </a:p>
          <a:p>
            <a:pPr lvl="1"/>
            <a:r>
              <a:rPr lang="pt-BR" dirty="0" err="1" smtClean="0"/>
              <a:t>Tunning</a:t>
            </a:r>
            <a:r>
              <a:rPr lang="pt-BR" dirty="0" smtClean="0"/>
              <a:t> de banco de dados</a:t>
            </a:r>
            <a:endParaRPr lang="pt-BR" dirty="0"/>
          </a:p>
        </p:txBody>
      </p:sp>
      <p:pic>
        <p:nvPicPr>
          <p:cNvPr id="15366" name="Picture 6" descr="https://encrypted-tbn2.gstatic.com/images?q=tbn:ANd9GcRemk08WQrNntnNQOT3HAD98ZmfA0EKRi7Ww7qmbALAMimYTd0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43" y="1825625"/>
            <a:ext cx="3791857" cy="25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7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 Manual de Servidores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Gerenciar Chaves</a:t>
            </a:r>
          </a:p>
          <a:p>
            <a:r>
              <a:rPr lang="pt-BR" dirty="0" smtClean="0"/>
              <a:t>Memorizar Senhas</a:t>
            </a:r>
          </a:p>
          <a:p>
            <a:r>
              <a:rPr lang="pt-BR" dirty="0" smtClean="0"/>
              <a:t>Conectar no servidor</a:t>
            </a:r>
          </a:p>
          <a:p>
            <a:pPr lvl="1"/>
            <a:r>
              <a:rPr lang="pt-BR" dirty="0" smtClean="0"/>
              <a:t>SSH</a:t>
            </a:r>
          </a:p>
          <a:p>
            <a:r>
              <a:rPr lang="pt-BR" dirty="0" smtClean="0"/>
              <a:t>Executar uma série de comandos</a:t>
            </a:r>
          </a:p>
          <a:p>
            <a:pPr lvl="1"/>
            <a:r>
              <a:rPr lang="pt-BR" dirty="0" smtClean="0"/>
              <a:t>Instalar</a:t>
            </a:r>
          </a:p>
          <a:p>
            <a:pPr lvl="1"/>
            <a:r>
              <a:rPr lang="pt-BR" dirty="0" smtClean="0"/>
              <a:t>Configurar</a:t>
            </a:r>
          </a:p>
          <a:p>
            <a:pPr lvl="1"/>
            <a:r>
              <a:rPr lang="pt-BR" dirty="0" smtClean="0"/>
              <a:t>Remover</a:t>
            </a:r>
          </a:p>
          <a:p>
            <a:endParaRPr lang="pt-BR" dirty="0" smtClean="0"/>
          </a:p>
        </p:txBody>
      </p:sp>
      <p:pic>
        <p:nvPicPr>
          <p:cNvPr id="16386" name="Picture 2" descr="http://exclusivetechnologyconsulting.com/files/Pages/Server_MGMT/Server-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98" y="1825625"/>
            <a:ext cx="3844302" cy="23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Gestão Manual - Desvantagens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Impreciso</a:t>
            </a:r>
          </a:p>
          <a:p>
            <a:pPr lvl="1"/>
            <a:r>
              <a:rPr lang="pt-BR" dirty="0" smtClean="0"/>
              <a:t>Comandos errados</a:t>
            </a:r>
          </a:p>
          <a:p>
            <a:r>
              <a:rPr lang="pt-BR" dirty="0" smtClean="0"/>
              <a:t>Demorado</a:t>
            </a:r>
          </a:p>
          <a:p>
            <a:pPr lvl="1"/>
            <a:r>
              <a:rPr lang="pt-BR" dirty="0" smtClean="0"/>
              <a:t>Velocidade depende da pessoa</a:t>
            </a:r>
          </a:p>
          <a:p>
            <a:r>
              <a:rPr lang="pt-BR" dirty="0" smtClean="0"/>
              <a:t>Repetitivo</a:t>
            </a:r>
          </a:p>
          <a:p>
            <a:pPr lvl="1"/>
            <a:r>
              <a:rPr lang="pt-BR" dirty="0" smtClean="0"/>
              <a:t>Tarefas iguais em servidores diferentes</a:t>
            </a:r>
          </a:p>
        </p:txBody>
      </p:sp>
      <p:pic>
        <p:nvPicPr>
          <p:cNvPr id="17410" name="Picture 2" descr="http://journyx.com/images/images/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1" y="1690687"/>
            <a:ext cx="3356429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87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Deploy</a:t>
            </a:r>
            <a:r>
              <a:rPr lang="pt-BR" dirty="0" smtClean="0"/>
              <a:t> Manual de Aplicações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Gerenciar Chaves</a:t>
            </a:r>
          </a:p>
          <a:p>
            <a:r>
              <a:rPr lang="pt-BR" dirty="0" smtClean="0"/>
              <a:t>Memorizar Senhas</a:t>
            </a:r>
          </a:p>
          <a:p>
            <a:r>
              <a:rPr lang="pt-BR" dirty="0" smtClean="0"/>
              <a:t>Conectar no servidor</a:t>
            </a:r>
          </a:p>
          <a:p>
            <a:pPr lvl="1"/>
            <a:r>
              <a:rPr lang="pt-BR" dirty="0" smtClean="0"/>
              <a:t>S</a:t>
            </a:r>
            <a:r>
              <a:rPr lang="pt-BR" dirty="0" smtClean="0"/>
              <a:t>FTP</a:t>
            </a:r>
            <a:endParaRPr lang="pt-BR" dirty="0" smtClean="0"/>
          </a:p>
          <a:p>
            <a:r>
              <a:rPr lang="pt-BR" dirty="0" smtClean="0"/>
              <a:t>Copiar arquivos</a:t>
            </a:r>
          </a:p>
          <a:p>
            <a:pPr lvl="1"/>
            <a:r>
              <a:rPr lang="pt-BR" dirty="0" err="1" smtClean="0"/>
              <a:t>Drag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Drop</a:t>
            </a: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66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Deploy</a:t>
            </a:r>
            <a:r>
              <a:rPr lang="pt-BR" dirty="0" smtClean="0"/>
              <a:t> Manual - Desvantagens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Impreciso</a:t>
            </a:r>
          </a:p>
          <a:p>
            <a:pPr lvl="1"/>
            <a:r>
              <a:rPr lang="pt-BR" dirty="0" smtClean="0"/>
              <a:t>Pasta errada?</a:t>
            </a:r>
          </a:p>
          <a:p>
            <a:r>
              <a:rPr lang="pt-BR" dirty="0" smtClean="0"/>
              <a:t>Demorado</a:t>
            </a:r>
          </a:p>
          <a:p>
            <a:pPr lvl="1"/>
            <a:r>
              <a:rPr lang="pt-BR" dirty="0" smtClean="0"/>
              <a:t>Velocidade depende da pessoa</a:t>
            </a:r>
          </a:p>
          <a:p>
            <a:r>
              <a:rPr lang="pt-BR" dirty="0" smtClean="0"/>
              <a:t>Repetitivo</a:t>
            </a:r>
          </a:p>
          <a:p>
            <a:pPr lvl="1"/>
            <a:r>
              <a:rPr lang="pt-BR" dirty="0" smtClean="0"/>
              <a:t>Tarefas iguais em servidores diferentes</a:t>
            </a:r>
          </a:p>
        </p:txBody>
      </p:sp>
      <p:pic>
        <p:nvPicPr>
          <p:cNvPr id="5" name="Picture 2" descr="http://journyx.com/images/images/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1" y="1690687"/>
            <a:ext cx="3356429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49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Fabric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Automatização de SSH</a:t>
            </a:r>
          </a:p>
          <a:p>
            <a:pPr lvl="1"/>
            <a:r>
              <a:rPr lang="pt-BR" dirty="0" smtClean="0"/>
              <a:t>Repetição dos mesmos comandos em vários servidores</a:t>
            </a:r>
          </a:p>
          <a:p>
            <a:r>
              <a:rPr lang="pt-BR" dirty="0" smtClean="0"/>
              <a:t>Conjunto básico de operações</a:t>
            </a:r>
          </a:p>
          <a:p>
            <a:pPr lvl="1"/>
            <a:r>
              <a:rPr lang="pt-BR" dirty="0" smtClean="0"/>
              <a:t>Ambiente Local</a:t>
            </a:r>
          </a:p>
          <a:p>
            <a:pPr lvl="1"/>
            <a:r>
              <a:rPr lang="pt-BR" dirty="0" smtClean="0"/>
              <a:t>Ambiente Remoto</a:t>
            </a:r>
          </a:p>
          <a:p>
            <a:pPr lvl="1"/>
            <a:endParaRPr lang="pt-BR" dirty="0"/>
          </a:p>
          <a:p>
            <a:r>
              <a:rPr lang="pt-BR" dirty="0"/>
              <a:t>f</a:t>
            </a:r>
            <a:r>
              <a:rPr lang="pt-BR" dirty="0" smtClean="0"/>
              <a:t>abfile.org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812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Fabric</a:t>
            </a:r>
            <a:r>
              <a:rPr lang="pt-BR" dirty="0" smtClean="0"/>
              <a:t> - Exemplo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174" t="10692" r="11960" b="55751"/>
          <a:stretch/>
        </p:blipFill>
        <p:spPr>
          <a:xfrm>
            <a:off x="838200" y="1690688"/>
            <a:ext cx="9825835" cy="41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Fabric</a:t>
            </a:r>
            <a:r>
              <a:rPr lang="pt-BR" dirty="0" smtClean="0"/>
              <a:t> - 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$ </a:t>
            </a:r>
            <a:r>
              <a:rPr lang="pt-BR" dirty="0" err="1" smtClean="0"/>
              <a:t>fab</a:t>
            </a:r>
            <a:r>
              <a:rPr lang="pt-BR" dirty="0" smtClean="0"/>
              <a:t> instalar rodar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075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</a:p>
          <a:p>
            <a:r>
              <a:rPr lang="pt-BR" dirty="0" err="1" smtClean="0"/>
              <a:t>DevOps</a:t>
            </a:r>
            <a:endParaRPr lang="pt-BR" dirty="0"/>
          </a:p>
          <a:p>
            <a:r>
              <a:rPr lang="pt-BR" dirty="0" smtClean="0"/>
              <a:t>Documentação</a:t>
            </a:r>
          </a:p>
          <a:p>
            <a:r>
              <a:rPr lang="pt-BR" dirty="0" smtClean="0"/>
              <a:t>Integração Contínua</a:t>
            </a:r>
          </a:p>
          <a:p>
            <a:r>
              <a:rPr lang="pt-BR" dirty="0" smtClean="0"/>
              <a:t>Gestão de Servidores</a:t>
            </a:r>
          </a:p>
          <a:p>
            <a:r>
              <a:rPr lang="pt-BR" dirty="0" err="1" smtClean="0"/>
              <a:t>Deploy</a:t>
            </a:r>
            <a:r>
              <a:rPr lang="pt-BR" dirty="0" smtClean="0"/>
              <a:t> de Aplicações</a:t>
            </a:r>
          </a:p>
          <a:p>
            <a:r>
              <a:rPr lang="pt-BR" dirty="0" smtClean="0"/>
              <a:t>Gerenciamento de Erros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90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Erros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Disciplina de Manutenção</a:t>
            </a:r>
          </a:p>
          <a:p>
            <a:r>
              <a:rPr lang="pt-BR" dirty="0" smtClean="0"/>
              <a:t>Erros de Aplicação</a:t>
            </a:r>
          </a:p>
          <a:p>
            <a:pPr lvl="1"/>
            <a:r>
              <a:rPr lang="pt-BR" dirty="0" smtClean="0"/>
              <a:t>Falhas</a:t>
            </a:r>
          </a:p>
          <a:p>
            <a:pPr lvl="1"/>
            <a:r>
              <a:rPr lang="pt-BR" dirty="0" smtClean="0"/>
              <a:t>Defeitos</a:t>
            </a:r>
          </a:p>
          <a:p>
            <a:r>
              <a:rPr lang="pt-BR" dirty="0" smtClean="0"/>
              <a:t>Controle</a:t>
            </a:r>
          </a:p>
          <a:p>
            <a:r>
              <a:rPr lang="pt-BR" dirty="0" smtClean="0"/>
              <a:t>Análise Estatística</a:t>
            </a:r>
          </a:p>
          <a:p>
            <a:pPr lvl="1"/>
            <a:r>
              <a:rPr lang="pt-BR" dirty="0" smtClean="0"/>
              <a:t>Diferença entre usar a versão atual e voltar a versão anterior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048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Erros - Manual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Trabalhar com arquivos de Log</a:t>
            </a:r>
          </a:p>
          <a:p>
            <a:r>
              <a:rPr lang="pt-BR" dirty="0" smtClean="0"/>
              <a:t>Buscar informações</a:t>
            </a:r>
          </a:p>
          <a:p>
            <a:r>
              <a:rPr lang="pt-BR" dirty="0" smtClean="0"/>
              <a:t>Simular o erro</a:t>
            </a:r>
          </a:p>
          <a:p>
            <a:r>
              <a:rPr lang="pt-BR" dirty="0" smtClean="0"/>
              <a:t>Corrigir</a:t>
            </a:r>
          </a:p>
        </p:txBody>
      </p:sp>
    </p:spTree>
    <p:extLst>
      <p:ext uri="{BB962C8B-B14F-4D97-AF65-F5344CB8AC3E}">
        <p14:creationId xmlns:p14="http://schemas.microsoft.com/office/powerpoint/2010/main" val="1988350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Erros - Desvantagens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Arquivos de log</a:t>
            </a:r>
          </a:p>
          <a:p>
            <a:pPr lvl="1"/>
            <a:r>
              <a:rPr lang="pt-BR" dirty="0" smtClean="0"/>
              <a:t>grandes</a:t>
            </a:r>
          </a:p>
          <a:p>
            <a:pPr lvl="1"/>
            <a:r>
              <a:rPr lang="pt-BR" dirty="0" smtClean="0"/>
              <a:t>sem padrão</a:t>
            </a:r>
          </a:p>
          <a:p>
            <a:pPr lvl="1"/>
            <a:r>
              <a:rPr lang="pt-BR" dirty="0" smtClean="0"/>
              <a:t>sem busca</a:t>
            </a:r>
          </a:p>
          <a:p>
            <a:pPr lvl="1"/>
            <a:r>
              <a:rPr lang="pt-BR" dirty="0" smtClean="0"/>
              <a:t>sem contexto</a:t>
            </a:r>
          </a:p>
          <a:p>
            <a:pPr lvl="1"/>
            <a:r>
              <a:rPr lang="pt-BR" dirty="0" smtClean="0"/>
              <a:t>descentralizados</a:t>
            </a:r>
          </a:p>
          <a:p>
            <a:r>
              <a:rPr lang="pt-BR" dirty="0" smtClean="0"/>
              <a:t>Análise estatística</a:t>
            </a:r>
          </a:p>
          <a:p>
            <a:pPr lvl="1"/>
            <a:r>
              <a:rPr lang="pt-BR" dirty="0" smtClean="0"/>
              <a:t>Impossível sem ferramentas automatizadas</a:t>
            </a:r>
          </a:p>
        </p:txBody>
      </p:sp>
    </p:spTree>
    <p:extLst>
      <p:ext uri="{BB962C8B-B14F-4D97-AF65-F5344CB8AC3E}">
        <p14:creationId xmlns:p14="http://schemas.microsoft.com/office/powerpoint/2010/main" val="76414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Sentry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Plataforma de Monitoramento e </a:t>
            </a:r>
            <a:r>
              <a:rPr lang="pt-BR" dirty="0" err="1" smtClean="0"/>
              <a:t>Agração</a:t>
            </a:r>
            <a:endParaRPr lang="pt-BR" dirty="0" smtClean="0"/>
          </a:p>
          <a:p>
            <a:pPr lvl="1"/>
            <a:r>
              <a:rPr lang="pt-BR" dirty="0" smtClean="0"/>
              <a:t>Erros</a:t>
            </a:r>
          </a:p>
          <a:p>
            <a:pPr lvl="1"/>
            <a:r>
              <a:rPr lang="pt-BR" dirty="0" smtClean="0"/>
              <a:t>Tempo Real</a:t>
            </a:r>
          </a:p>
          <a:p>
            <a:r>
              <a:rPr lang="pt-BR" dirty="0" smtClean="0"/>
              <a:t>Seguro</a:t>
            </a:r>
          </a:p>
          <a:p>
            <a:r>
              <a:rPr lang="pt-BR" dirty="0" smtClean="0"/>
              <a:t>Contexto Instantâneo</a:t>
            </a:r>
          </a:p>
          <a:p>
            <a:r>
              <a:rPr lang="pt-BR" dirty="0" smtClean="0"/>
              <a:t>Fácil Integração</a:t>
            </a:r>
          </a:p>
          <a:p>
            <a:pPr lvl="1"/>
            <a:endParaRPr lang="pt-BR" dirty="0"/>
          </a:p>
          <a:p>
            <a:r>
              <a:rPr lang="pt-BR" dirty="0" smtClean="0"/>
              <a:t>getsentry.com</a:t>
            </a:r>
          </a:p>
          <a:p>
            <a:r>
              <a:rPr lang="pt-BR" dirty="0" smtClean="0"/>
              <a:t>github.com/</a:t>
            </a:r>
            <a:r>
              <a:rPr lang="pt-BR" dirty="0" err="1" smtClean="0"/>
              <a:t>getsentry</a:t>
            </a:r>
            <a:r>
              <a:rPr lang="pt-BR" dirty="0" smtClean="0"/>
              <a:t>/</a:t>
            </a:r>
            <a:r>
              <a:rPr lang="pt-BR" dirty="0" err="1" smtClean="0"/>
              <a:t>sentry</a:t>
            </a:r>
            <a:endParaRPr lang="pt-BR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745" y="1825625"/>
            <a:ext cx="3286055" cy="11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9" t="9578" r="457" b="10867"/>
          <a:stretch/>
        </p:blipFill>
        <p:spPr>
          <a:xfrm>
            <a:off x="0" y="-1"/>
            <a:ext cx="12304295" cy="8369297"/>
          </a:xfrm>
        </p:spPr>
      </p:pic>
    </p:spTree>
    <p:extLst>
      <p:ext uri="{BB962C8B-B14F-4D97-AF65-F5344CB8AC3E}">
        <p14:creationId xmlns:p14="http://schemas.microsoft.com/office/powerpoint/2010/main" val="115039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55" t="10364" r="2132" b="30526"/>
          <a:stretch/>
        </p:blipFill>
        <p:spPr>
          <a:xfrm>
            <a:off x="0" y="0"/>
            <a:ext cx="12192000" cy="81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5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11111" r="49079" b="20273"/>
          <a:stretch/>
        </p:blipFill>
        <p:spPr>
          <a:xfrm>
            <a:off x="-1" y="0"/>
            <a:ext cx="12352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0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" t="9551" r="48947" b="6628"/>
          <a:stretch/>
        </p:blipFill>
        <p:spPr>
          <a:xfrm>
            <a:off x="0" y="-1"/>
            <a:ext cx="12192000" cy="81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13" y="0"/>
            <a:ext cx="3156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5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97" y="0"/>
            <a:ext cx="75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9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Programação</a:t>
            </a:r>
          </a:p>
          <a:p>
            <a:pPr lvl="1"/>
            <a:r>
              <a:rPr lang="pt-BR" dirty="0" smtClean="0"/>
              <a:t>Propósito Geral</a:t>
            </a:r>
          </a:p>
          <a:p>
            <a:pPr lvl="1"/>
            <a:r>
              <a:rPr lang="pt-BR" dirty="0" smtClean="0"/>
              <a:t>Alto Nível</a:t>
            </a:r>
          </a:p>
          <a:p>
            <a:pPr lvl="1"/>
            <a:r>
              <a:rPr lang="pt-BR" dirty="0" err="1" smtClean="0"/>
              <a:t>Multiparadigma</a:t>
            </a:r>
            <a:endParaRPr lang="pt-BR" dirty="0" smtClean="0"/>
          </a:p>
          <a:p>
            <a:pPr lvl="1"/>
            <a:r>
              <a:rPr lang="pt-BR" dirty="0" smtClean="0"/>
              <a:t>Livre</a:t>
            </a:r>
          </a:p>
          <a:p>
            <a:pPr lvl="1"/>
            <a:r>
              <a:rPr lang="pt-BR" dirty="0" smtClean="0"/>
              <a:t>Aberta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Fácil</a:t>
            </a:r>
          </a:p>
          <a:p>
            <a:pPr lvl="1"/>
            <a:r>
              <a:rPr lang="pt-BR" dirty="0" smtClean="0"/>
              <a:t>Interpretada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098" name="Picture 2" descr="Python logo and wordmark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64" y="1831224"/>
            <a:ext cx="4371136" cy="12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85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2963" r="12843" b="7301"/>
          <a:stretch/>
        </p:blipFill>
        <p:spPr>
          <a:xfrm>
            <a:off x="0" y="0"/>
            <a:ext cx="12192000" cy="101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9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8" r="13099" b="17538"/>
          <a:stretch/>
        </p:blipFill>
        <p:spPr>
          <a:xfrm>
            <a:off x="0" y="-220106"/>
            <a:ext cx="11669486" cy="7266792"/>
          </a:xfrm>
        </p:spPr>
      </p:pic>
    </p:spTree>
    <p:extLst>
      <p:ext uri="{BB962C8B-B14F-4D97-AF65-F5344CB8AC3E}">
        <p14:creationId xmlns:p14="http://schemas.microsoft.com/office/powerpoint/2010/main" val="2590778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924" r="16428" b="18708"/>
          <a:stretch/>
        </p:blipFill>
        <p:spPr>
          <a:xfrm>
            <a:off x="0" y="0"/>
            <a:ext cx="12150625" cy="74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08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henriquep@unifra.br</a:t>
            </a:r>
            <a:endParaRPr lang="pt-BR" dirty="0" smtClean="0"/>
          </a:p>
          <a:p>
            <a:r>
              <a:rPr lang="pt-BR" dirty="0" smtClean="0"/>
              <a:t>@</a:t>
            </a:r>
            <a:r>
              <a:rPr lang="pt-BR" dirty="0" err="1" smtClean="0"/>
              <a:t>ikkebr</a:t>
            </a:r>
            <a:endParaRPr lang="pt-BR" dirty="0" smtClean="0"/>
          </a:p>
          <a:p>
            <a:r>
              <a:rPr lang="pt-BR" dirty="0" smtClean="0"/>
              <a:t>fb.com/</a:t>
            </a:r>
            <a:r>
              <a:rPr lang="pt-BR" dirty="0" err="1" smtClean="0"/>
              <a:t>ikkebr</a:t>
            </a:r>
            <a:endParaRPr lang="pt-BR" dirty="0"/>
          </a:p>
        </p:txBody>
      </p:sp>
      <p:pic>
        <p:nvPicPr>
          <p:cNvPr id="1028" name="Picture 4" descr="http://upload.wikimedia.org/wikipedia/commons/2/25/Icon-round-Question_ma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1" y="1452604"/>
            <a:ext cx="5097379" cy="50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4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DevOps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Amálgama entre Desenvolvimento e Operações</a:t>
            </a:r>
          </a:p>
          <a:p>
            <a:pPr lvl="1"/>
            <a:r>
              <a:rPr lang="pt-BR" sz="2800" dirty="0" smtClean="0"/>
              <a:t>Combinação de disciplinas que misturam papéis de Desenvolvedores e Administradores de Sistema</a:t>
            </a:r>
          </a:p>
          <a:p>
            <a:pPr lvl="1"/>
            <a:endParaRPr lang="pt-BR" sz="2800" dirty="0" smtClean="0"/>
          </a:p>
          <a:p>
            <a:pPr lvl="1"/>
            <a:r>
              <a:rPr lang="pt-BR" sz="2800" dirty="0" smtClean="0"/>
              <a:t>Objetivo de permitir que uma organização produza software e serviços de forma mais rápida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DevOps</a:t>
            </a:r>
            <a:endParaRPr lang="pt-BR" dirty="0"/>
          </a:p>
        </p:txBody>
      </p:sp>
      <p:pic>
        <p:nvPicPr>
          <p:cNvPr id="3074" name="Picture 2" descr="File:Devops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426" y="1027906"/>
            <a:ext cx="5771147" cy="548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Motivo da Palestra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Introducional</a:t>
            </a:r>
            <a:endParaRPr lang="pt-BR" dirty="0" smtClean="0"/>
          </a:p>
          <a:p>
            <a:pPr lvl="1"/>
            <a:r>
              <a:rPr lang="pt-BR" dirty="0" smtClean="0"/>
              <a:t>Conceitos</a:t>
            </a:r>
          </a:p>
          <a:p>
            <a:pPr lvl="1"/>
            <a:r>
              <a:rPr lang="pt-BR" dirty="0" smtClean="0"/>
              <a:t>Ferramentas</a:t>
            </a:r>
          </a:p>
          <a:p>
            <a:pPr lvl="2"/>
            <a:r>
              <a:rPr lang="pt-BR" dirty="0" smtClean="0"/>
              <a:t>Python</a:t>
            </a:r>
            <a:endParaRPr lang="pt-BR" dirty="0"/>
          </a:p>
        </p:txBody>
      </p:sp>
      <p:pic>
        <p:nvPicPr>
          <p:cNvPr id="5122" name="Picture 2" descr="http://images.br.sftcdn.net/br/scrn/323000/323988/start-google-plus-09-535x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63" y="1825625"/>
            <a:ext cx="3690437" cy="369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9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Disciplina Técnica</a:t>
            </a:r>
          </a:p>
          <a:p>
            <a:pPr lvl="1"/>
            <a:r>
              <a:rPr lang="pt-BR" dirty="0" smtClean="0"/>
              <a:t>Documentação do Código</a:t>
            </a:r>
          </a:p>
          <a:p>
            <a:pPr lvl="1"/>
            <a:r>
              <a:rPr lang="pt-BR" dirty="0" smtClean="0"/>
              <a:t>Interfaces</a:t>
            </a:r>
          </a:p>
          <a:p>
            <a:pPr lvl="1"/>
            <a:r>
              <a:rPr lang="pt-BR" dirty="0" err="1" smtClean="0"/>
              <a:t>APIs</a:t>
            </a:r>
            <a:endParaRPr lang="pt-BR" dirty="0" smtClean="0"/>
          </a:p>
          <a:p>
            <a:r>
              <a:rPr lang="pt-BR" dirty="0" smtClean="0"/>
              <a:t>Engenharia de Software</a:t>
            </a:r>
          </a:p>
          <a:p>
            <a:pPr lvl="1"/>
            <a:r>
              <a:rPr lang="pt-BR" dirty="0" smtClean="0"/>
              <a:t>Garantia de Qualidade (QA)</a:t>
            </a:r>
          </a:p>
          <a:p>
            <a:pPr lvl="1"/>
            <a:endParaRPr lang="pt-BR" dirty="0"/>
          </a:p>
        </p:txBody>
      </p:sp>
      <p:pic>
        <p:nvPicPr>
          <p:cNvPr id="7170" name="Picture 2" descr="https://edutechdebate.org/wp-content/uploads/2010/08/102777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825625"/>
            <a:ext cx="48672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4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Documentação - Problemas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Díficil</a:t>
            </a:r>
            <a:r>
              <a:rPr lang="pt-BR" dirty="0" smtClean="0"/>
              <a:t> Padronização</a:t>
            </a:r>
          </a:p>
          <a:p>
            <a:pPr lvl="1"/>
            <a:r>
              <a:rPr lang="pt-BR" dirty="0" smtClean="0"/>
              <a:t>Cada um tem a sua</a:t>
            </a:r>
          </a:p>
          <a:p>
            <a:r>
              <a:rPr lang="pt-BR" dirty="0" err="1" smtClean="0"/>
              <a:t>Díficil</a:t>
            </a:r>
            <a:r>
              <a:rPr lang="pt-BR" dirty="0" smtClean="0"/>
              <a:t> Consulta</a:t>
            </a:r>
          </a:p>
          <a:p>
            <a:pPr lvl="1"/>
            <a:r>
              <a:rPr lang="pt-BR" dirty="0" smtClean="0"/>
              <a:t>Documentação fica “espalhada”</a:t>
            </a:r>
          </a:p>
          <a:p>
            <a:pPr lvl="1"/>
            <a:r>
              <a:rPr lang="pt-BR" dirty="0" smtClean="0"/>
              <a:t>Documentação fica em arquivos Word</a:t>
            </a:r>
          </a:p>
          <a:p>
            <a:pPr lvl="1"/>
            <a:r>
              <a:rPr lang="pt-BR" dirty="0" smtClean="0"/>
              <a:t>Documentação fica em uma Wiki</a:t>
            </a:r>
          </a:p>
        </p:txBody>
      </p:sp>
      <p:pic>
        <p:nvPicPr>
          <p:cNvPr id="6146" name="Picture 2" descr="http://indiancountrytodaymedianetwork.com/sites/default/files/uploads/2012/01/Native-American-Banned-Books-e13268171584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06" y="1825625"/>
            <a:ext cx="4175794" cy="327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40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485</Words>
  <Application>Microsoft Office PowerPoint</Application>
  <PresentationFormat>Widescreen</PresentationFormat>
  <Paragraphs>201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DevOps com Python</vt:lpstr>
      <vt:lpstr>Henrique G. G. Pereira</vt:lpstr>
      <vt:lpstr>Roteiro</vt:lpstr>
      <vt:lpstr>Python</vt:lpstr>
      <vt:lpstr>DevOps</vt:lpstr>
      <vt:lpstr>DevOps</vt:lpstr>
      <vt:lpstr>Motivo da Palestra</vt:lpstr>
      <vt:lpstr>Documentação</vt:lpstr>
      <vt:lpstr>Documentação - Problemas</vt:lpstr>
      <vt:lpstr>Documentação - Sphinx</vt:lpstr>
      <vt:lpstr>Sphinx - Funcionalidades</vt:lpstr>
      <vt:lpstr>Sphinx - Escrevendo</vt:lpstr>
      <vt:lpstr>Sphinx – Exemplos</vt:lpstr>
      <vt:lpstr>Sphinx – Exemplos</vt:lpstr>
      <vt:lpstr>Sphinx – Exemplos</vt:lpstr>
      <vt:lpstr>Sphinx – Exemplos</vt:lpstr>
      <vt:lpstr>Integração Contínua</vt:lpstr>
      <vt:lpstr>BuildBot</vt:lpstr>
      <vt:lpstr>BuildBot</vt:lpstr>
      <vt:lpstr>BuildBot – Quem usa?</vt:lpstr>
      <vt:lpstr>Apresentação do PowerPoint</vt:lpstr>
      <vt:lpstr>Gestão de Servidores</vt:lpstr>
      <vt:lpstr>Gestão Manual de Servidores</vt:lpstr>
      <vt:lpstr>Gestão Manual - Desvantagens</vt:lpstr>
      <vt:lpstr>Deploy Manual de Aplicações</vt:lpstr>
      <vt:lpstr>Deploy Manual - Desvantagens</vt:lpstr>
      <vt:lpstr>Fabric</vt:lpstr>
      <vt:lpstr>Fabric - Exemplo</vt:lpstr>
      <vt:lpstr>Fabric - Exemplo</vt:lpstr>
      <vt:lpstr>Gerenciamento de Erros</vt:lpstr>
      <vt:lpstr>Gerenciamento de Erros - Manual</vt:lpstr>
      <vt:lpstr>Gerenciamento de Erros - Desvantagens</vt:lpstr>
      <vt:lpstr>Sentry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com Python</dc:title>
  <dc:creator>Henrikke Pereira</dc:creator>
  <cp:lastModifiedBy>Henrikke Pereira</cp:lastModifiedBy>
  <cp:revision>15</cp:revision>
  <dcterms:created xsi:type="dcterms:W3CDTF">2013-09-28T14:03:56Z</dcterms:created>
  <dcterms:modified xsi:type="dcterms:W3CDTF">2013-09-28T16:08:16Z</dcterms:modified>
</cp:coreProperties>
</file>